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4" r:id="rId12"/>
    <p:sldId id="285" r:id="rId13"/>
    <p:sldId id="265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  <p:sldId id="279" r:id="rId24"/>
    <p:sldId id="266" r:id="rId25"/>
    <p:sldId id="267" r:id="rId26"/>
    <p:sldId id="268" r:id="rId27"/>
    <p:sldId id="26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7A8A2-2EDE-4A13-9907-E1A410E063A8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1AE0-F4E0-4C21-BBB3-884C1C3B5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C77DFA-415E-4B5E-A4BE-253E057597DF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95827F5-E760-4868-B5CE-C324AA0917A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biss.s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biss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zum.si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biss.s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obiss5.izum.si/scripts/cobiss?ukaz=BMEN&amp;id=172134728782746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1357299"/>
            <a:ext cx="8243918" cy="2225064"/>
          </a:xfrm>
        </p:spPr>
        <p:txBody>
          <a:bodyPr>
            <a:normAutofit/>
          </a:bodyPr>
          <a:lstStyle/>
          <a:p>
            <a:r>
              <a:rPr lang="sl-SI" dirty="0" smtClean="0"/>
              <a:t>KOOPERATIVNI ONLINE BIBLIOGRAFSKI SISTEM </a:t>
            </a:r>
            <a:r>
              <a:rPr lang="sl-SI" dirty="0" smtClean="0"/>
              <a:t>in SERVIS  </a:t>
            </a:r>
            <a:r>
              <a:rPr lang="sl-SI" dirty="0" smtClean="0"/>
              <a:t>COBISS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1538" y="5572140"/>
            <a:ext cx="7772400" cy="1000132"/>
          </a:xfrm>
        </p:spPr>
        <p:txBody>
          <a:bodyPr/>
          <a:lstStyle/>
          <a:p>
            <a:pPr algn="r"/>
            <a:r>
              <a:rPr lang="sl-SI" i="1" dirty="0" smtClean="0"/>
              <a:t>Večstopenjska šola Vladimir Bartol</a:t>
            </a:r>
          </a:p>
          <a:p>
            <a:pPr algn="r"/>
            <a:r>
              <a:rPr lang="sl-SI" sz="2000" dirty="0" smtClean="0"/>
              <a:t>Trst, 19. marec 2014</a:t>
            </a:r>
            <a:endParaRPr lang="it-IT" sz="2000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214282" y="3857628"/>
            <a:ext cx="8215370" cy="11997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sl-SI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Uporaba programske opreme 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sl-SI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COBISS3/Zaloga,</a:t>
            </a:r>
            <a:r>
              <a:rPr kumimoji="0" lang="sl-SI" sz="25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Izposoja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286148" cy="1066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Popis knjige </a:t>
            </a:r>
            <a:br>
              <a:rPr lang="sl-SI" dirty="0" smtClean="0"/>
            </a:br>
            <a:r>
              <a:rPr lang="sl-SI" dirty="0" smtClean="0"/>
              <a:t>PODATKI</a:t>
            </a:r>
            <a:endParaRPr lang="it-IT" dirty="0"/>
          </a:p>
        </p:txBody>
      </p:sp>
      <p:pic>
        <p:nvPicPr>
          <p:cNvPr id="4" name="Segnaposto contenuto 3" descr="Knjige Naslovnice Kolofoni_000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571480"/>
            <a:ext cx="1540147" cy="2071702"/>
          </a:xfrm>
        </p:spPr>
      </p:pic>
      <p:pic>
        <p:nvPicPr>
          <p:cNvPr id="5" name="Immagine 4" descr="Knjige Naslovnice Kolofoni_0007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786058"/>
            <a:ext cx="2786082" cy="37167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Immagine 6" descr="Knjige Naslovnice Kolofoni_0008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785794"/>
            <a:ext cx="4144295" cy="564970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Parentesi graffa chiusa 7"/>
          <p:cNvSpPr/>
          <p:nvPr/>
        </p:nvSpPr>
        <p:spPr>
          <a:xfrm>
            <a:off x="7286644" y="1214422"/>
            <a:ext cx="428628" cy="2857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aperta 8"/>
          <p:cNvSpPr/>
          <p:nvPr/>
        </p:nvSpPr>
        <p:spPr>
          <a:xfrm>
            <a:off x="4643438" y="4000504"/>
            <a:ext cx="285752" cy="1214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14348" y="2143116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OVOJNI NASLOV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43174" y="6286520"/>
            <a:ext cx="16802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NASLOVNICA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858148" y="1428736"/>
            <a:ext cx="490584" cy="223375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sl-SI" dirty="0" smtClean="0"/>
              <a:t>KOLOFON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00496" y="4429132"/>
            <a:ext cx="562975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l-SI" dirty="0" smtClean="0"/>
              <a:t>CIP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71472" y="3286124"/>
            <a:ext cx="1838965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l-SI" dirty="0" smtClean="0"/>
              <a:t>AVTOR: pisatelj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857356" y="4857760"/>
            <a:ext cx="205537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l-SI" dirty="0" smtClean="0"/>
              <a:t>AVTOR: ilustrator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357554" y="3286124"/>
            <a:ext cx="11112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l-SI" dirty="0" smtClean="0"/>
              <a:t>NASLOV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5643578"/>
            <a:ext cx="123623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l-SI" dirty="0" smtClean="0"/>
              <a:t>ZALOŽBA</a:t>
            </a:r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 rot="16200000" flipH="1">
            <a:off x="1107257" y="367903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10800000" flipV="1">
            <a:off x="3357554" y="3643314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10800000">
            <a:off x="2285984" y="471488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5400000" flipH="1" flipV="1">
            <a:off x="1036613" y="5464983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072066" y="5929330"/>
            <a:ext cx="207170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l-SI" dirty="0" smtClean="0"/>
              <a:t>COBISS ID</a:t>
            </a:r>
            <a:endParaRPr lang="it-IT" dirty="0"/>
          </a:p>
        </p:txBody>
      </p:sp>
      <p:cxnSp>
        <p:nvCxnSpPr>
          <p:cNvPr id="29" name="Connettore 2 28"/>
          <p:cNvCxnSpPr/>
          <p:nvPr/>
        </p:nvCxnSpPr>
        <p:spPr>
          <a:xfrm rot="16200000" flipV="1">
            <a:off x="5072066" y="5500702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2786082" cy="1066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Popis knjige </a:t>
            </a:r>
            <a:br>
              <a:rPr lang="sl-SI" dirty="0" smtClean="0"/>
            </a:br>
            <a:r>
              <a:rPr lang="sl-SI" dirty="0" smtClean="0"/>
              <a:t>PODATKI</a:t>
            </a:r>
            <a:endParaRPr lang="it-IT" dirty="0"/>
          </a:p>
        </p:txBody>
      </p:sp>
      <p:pic>
        <p:nvPicPr>
          <p:cNvPr id="4" name="Segnaposto contenuto 3" descr="Knjige Naslovnice Kolofoni_000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857232"/>
            <a:ext cx="1498524" cy="2143140"/>
          </a:xfrm>
        </p:spPr>
      </p:pic>
      <p:pic>
        <p:nvPicPr>
          <p:cNvPr id="5" name="Immagine 4" descr="Knjige Naslovnice Kolofoni_0009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4559" y="857232"/>
            <a:ext cx="3899486" cy="564360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Immagine 5" descr="Knjige Naslovnice Kolofoni_001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428868"/>
            <a:ext cx="2670729" cy="38398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2786082" cy="1066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Popis knjige </a:t>
            </a:r>
            <a:br>
              <a:rPr lang="sl-SI" dirty="0" smtClean="0"/>
            </a:br>
            <a:r>
              <a:rPr lang="sl-SI" dirty="0" smtClean="0"/>
              <a:t>PODATKI</a:t>
            </a:r>
            <a:endParaRPr lang="it-IT" dirty="0"/>
          </a:p>
        </p:txBody>
      </p:sp>
      <p:pic>
        <p:nvPicPr>
          <p:cNvPr id="8" name="Segnaposto contenuto 7" descr="Knjige Naslovnice Kolofoni_000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571480"/>
            <a:ext cx="1643074" cy="2140068"/>
          </a:xfrm>
        </p:spPr>
      </p:pic>
      <p:pic>
        <p:nvPicPr>
          <p:cNvPr id="9" name="Immagine 8" descr="Knjige Naslovnice Kolofoni_000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857232"/>
            <a:ext cx="3143272" cy="4083052"/>
          </a:xfrm>
          <a:prstGeom prst="rect">
            <a:avLst/>
          </a:prstGeom>
        </p:spPr>
      </p:pic>
      <p:pic>
        <p:nvPicPr>
          <p:cNvPr id="10" name="Immagine 9" descr="Knjige Naslovnice Kolofoni_000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428868"/>
            <a:ext cx="2233626" cy="2928934"/>
          </a:xfrm>
          <a:prstGeom prst="rect">
            <a:avLst/>
          </a:prstGeom>
        </p:spPr>
      </p:pic>
      <p:pic>
        <p:nvPicPr>
          <p:cNvPr id="11" name="Immagine 10" descr="Knjige Naslovnice Kolofoni_0005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857496"/>
            <a:ext cx="2665707" cy="37147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sl-SI" dirty="0" smtClean="0"/>
              <a:t>Popis knjig – kataložni listek (CIP)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71604" y="2571744"/>
            <a:ext cx="678661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GRAFENAUER, </a:t>
            </a:r>
            <a:r>
              <a:rPr lang="it-IT" b="1" dirty="0" err="1" smtClean="0">
                <a:solidFill>
                  <a:srgbClr val="FF0000"/>
                </a:solidFill>
              </a:rPr>
              <a:t>Niko</a:t>
            </a:r>
            <a:r>
              <a:rPr lang="it-IT" dirty="0" smtClean="0">
                <a:solidFill>
                  <a:srgbClr val="FF0000"/>
                </a:solidFill>
              </a:rPr>
              <a:t> </a:t>
            </a:r>
            <a:r>
              <a:rPr lang="it-IT" dirty="0" smtClean="0"/>
              <a:t>   </a:t>
            </a:r>
            <a:endParaRPr lang="sl-SI" dirty="0" smtClean="0"/>
          </a:p>
          <a:p>
            <a:r>
              <a:rPr lang="sl-SI" dirty="0" smtClean="0"/>
              <a:t>     </a:t>
            </a:r>
            <a:r>
              <a:rPr lang="sl-SI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Pedenjped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smtClean="0"/>
              <a:t>/ </a:t>
            </a:r>
            <a:r>
              <a:rPr lang="it-IT" dirty="0" err="1" smtClean="0">
                <a:solidFill>
                  <a:srgbClr val="7030A0"/>
                </a:solidFill>
              </a:rPr>
              <a:t>Niko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Grafenauer</a:t>
            </a:r>
            <a:r>
              <a:rPr lang="it-IT" dirty="0" smtClean="0">
                <a:solidFill>
                  <a:srgbClr val="7030A0"/>
                </a:solidFill>
              </a:rPr>
              <a:t> ; </a:t>
            </a:r>
            <a:r>
              <a:rPr lang="it-IT" dirty="0" err="1" smtClean="0">
                <a:solidFill>
                  <a:srgbClr val="7030A0"/>
                </a:solidFill>
              </a:rPr>
              <a:t>ilustriral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Marjan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Manček</a:t>
            </a:r>
            <a:r>
              <a:rPr lang="it-IT" dirty="0" smtClean="0">
                <a:solidFill>
                  <a:srgbClr val="7030A0"/>
                </a:solidFill>
              </a:rPr>
              <a:t>. </a:t>
            </a:r>
            <a:r>
              <a:rPr lang="it-IT" dirty="0" smtClean="0"/>
              <a:t>– </a:t>
            </a:r>
            <a:endParaRPr lang="sl-SI" dirty="0" smtClean="0"/>
          </a:p>
          <a:p>
            <a:r>
              <a:rPr lang="it-IT" dirty="0" smtClean="0"/>
              <a:t>3. </a:t>
            </a:r>
            <a:r>
              <a:rPr lang="it-IT" dirty="0" err="1" smtClean="0"/>
              <a:t>natis</a:t>
            </a:r>
            <a:r>
              <a:rPr lang="it-IT" dirty="0" smtClean="0"/>
              <a:t>. – </a:t>
            </a:r>
            <a:r>
              <a:rPr lang="it-IT" dirty="0" err="1" smtClean="0"/>
              <a:t>Ljubljana</a:t>
            </a:r>
            <a:r>
              <a:rPr lang="it-IT" dirty="0" smtClean="0"/>
              <a:t> : </a:t>
            </a:r>
            <a:r>
              <a:rPr lang="it-IT" dirty="0" err="1" smtClean="0"/>
              <a:t>Mladinska</a:t>
            </a:r>
            <a:r>
              <a:rPr lang="it-IT" dirty="0" smtClean="0"/>
              <a:t> </a:t>
            </a:r>
            <a:r>
              <a:rPr lang="it-IT" dirty="0" err="1" smtClean="0"/>
              <a:t>knjiga</a:t>
            </a:r>
            <a:r>
              <a:rPr lang="it-IT" dirty="0" smtClean="0"/>
              <a:t>, 1983. - [22] str. : </a:t>
            </a:r>
            <a:r>
              <a:rPr lang="it-IT" dirty="0" err="1" smtClean="0"/>
              <a:t>barv</a:t>
            </a:r>
            <a:r>
              <a:rPr lang="it-IT" dirty="0" smtClean="0"/>
              <a:t>. </a:t>
            </a:r>
            <a:r>
              <a:rPr lang="it-IT" dirty="0" err="1" smtClean="0"/>
              <a:t>ilustr</a:t>
            </a:r>
            <a:r>
              <a:rPr lang="it-IT" dirty="0" smtClean="0"/>
              <a:t>. ; 27 cm. – (</a:t>
            </a:r>
            <a:r>
              <a:rPr lang="it-IT" dirty="0" err="1" smtClean="0"/>
              <a:t>Zbirka</a:t>
            </a:r>
            <a:r>
              <a:rPr lang="it-IT" dirty="0" smtClean="0"/>
              <a:t> </a:t>
            </a:r>
            <a:r>
              <a:rPr lang="it-IT" dirty="0" err="1" smtClean="0"/>
              <a:t>Velike</a:t>
            </a:r>
            <a:r>
              <a:rPr lang="it-IT" dirty="0" smtClean="0"/>
              <a:t> </a:t>
            </a:r>
            <a:r>
              <a:rPr lang="it-IT" dirty="0" err="1" smtClean="0"/>
              <a:t>slikanice</a:t>
            </a:r>
            <a:r>
              <a:rPr lang="it-IT" dirty="0" smtClean="0"/>
              <a:t>)</a:t>
            </a:r>
            <a:endParaRPr lang="sl-SI" dirty="0" smtClean="0"/>
          </a:p>
          <a:p>
            <a:endParaRPr lang="sl-SI" dirty="0" smtClean="0"/>
          </a:p>
          <a:p>
            <a:r>
              <a:rPr lang="it-IT" dirty="0" smtClean="0"/>
              <a:t>13.000</a:t>
            </a:r>
            <a:r>
              <a:rPr lang="sl-SI" dirty="0" smtClean="0"/>
              <a:t> izv. </a:t>
            </a:r>
          </a:p>
          <a:p>
            <a:endParaRPr lang="sl-SI" dirty="0" smtClean="0"/>
          </a:p>
          <a:p>
            <a:r>
              <a:rPr lang="it-IT" dirty="0" smtClean="0"/>
              <a:t>821.163.6</a:t>
            </a:r>
            <a:endParaRPr lang="sl-SI" dirty="0" smtClean="0"/>
          </a:p>
          <a:p>
            <a:endParaRPr lang="sl-SI" dirty="0" smtClean="0"/>
          </a:p>
          <a:p>
            <a:r>
              <a:rPr lang="it-IT" dirty="0" err="1" smtClean="0"/>
              <a:t>COBISS.SI-ID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296265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57224" y="200024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ZNAČNICA – ODGOVORNOST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2928934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00FF"/>
                </a:solidFill>
              </a:rPr>
              <a:t>NASLOV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6314" y="185736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7030A0"/>
                </a:solidFill>
              </a:rPr>
              <a:t>AVTORJI </a:t>
            </a:r>
          </a:p>
          <a:p>
            <a:pPr algn="ctr"/>
            <a:r>
              <a:rPr lang="sl-SI" dirty="0" smtClean="0">
                <a:solidFill>
                  <a:srgbClr val="7030A0"/>
                </a:solidFill>
              </a:rPr>
              <a:t>(primarni – sekundarni)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57422" y="571501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ZAPOREDNA ŠTEV.  ZAPISA KNJIGE </a:t>
            </a:r>
          </a:p>
          <a:p>
            <a:r>
              <a:rPr lang="sl-SI" dirty="0" smtClean="0">
                <a:solidFill>
                  <a:srgbClr val="00B050"/>
                </a:solidFill>
              </a:rPr>
              <a:t>V VZAJEMNEM KATALOGU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2070876" y="2428868"/>
            <a:ext cx="28654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428728" y="3071810"/>
            <a:ext cx="428628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10800000" flipV="1">
            <a:off x="4786314" y="2429662"/>
            <a:ext cx="500860" cy="42783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5400000">
            <a:off x="6286512" y="250030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5400000" flipH="1" flipV="1">
            <a:off x="3464711" y="5536421"/>
            <a:ext cx="35719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Program COBISS3 - Zaloga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Nastavitev programa</a:t>
            </a:r>
          </a:p>
          <a:p>
            <a:pPr lvl="1"/>
            <a:r>
              <a:rPr lang="sl-SI" dirty="0" smtClean="0"/>
              <a:t>Spletna stran: </a:t>
            </a:r>
            <a:r>
              <a:rPr lang="sl-SI" dirty="0" smtClean="0">
                <a:hlinkClick r:id="rId2"/>
              </a:rPr>
              <a:t>www.cobiss.si</a:t>
            </a:r>
            <a:endParaRPr lang="sl-SI" dirty="0" smtClean="0"/>
          </a:p>
          <a:p>
            <a:pPr lvl="2"/>
            <a:r>
              <a:rPr lang="sl-SI" dirty="0" smtClean="0"/>
              <a:t>Knjižnice Cobiss3</a:t>
            </a:r>
          </a:p>
          <a:p>
            <a:pPr lvl="2"/>
            <a:r>
              <a:rPr lang="sl-SI" dirty="0" smtClean="0"/>
              <a:t>Poiščem </a:t>
            </a:r>
            <a:r>
              <a:rPr lang="sl-SI" dirty="0" smtClean="0"/>
              <a:t>našo knjižnico Knj. več. šol na Tržaškem (št. 410) – Trst</a:t>
            </a:r>
          </a:p>
          <a:p>
            <a:pPr lvl="2"/>
            <a:r>
              <a:rPr lang="sl-SI" dirty="0" smtClean="0"/>
              <a:t>Kliknem na </a:t>
            </a:r>
            <a:r>
              <a:rPr lang="sl-SI" dirty="0" smtClean="0"/>
              <a:t>gumb oz. zeleno puščico ob imenu knjižnice in </a:t>
            </a:r>
            <a:r>
              <a:rPr lang="sl-SI" dirty="0" smtClean="0"/>
              <a:t>naložim </a:t>
            </a:r>
            <a:r>
              <a:rPr lang="sl-SI" dirty="0" smtClean="0"/>
              <a:t>program na </a:t>
            </a:r>
            <a:r>
              <a:rPr lang="sl-SI" dirty="0" smtClean="0"/>
              <a:t>računalnik.</a:t>
            </a:r>
            <a:endParaRPr lang="sl-SI" dirty="0" smtClean="0"/>
          </a:p>
          <a:p>
            <a:pPr lvl="2"/>
            <a:r>
              <a:rPr lang="sl-SI" dirty="0" smtClean="0"/>
              <a:t>Na omizje se naloži ikona s povezavo s </a:t>
            </a:r>
            <a:r>
              <a:rPr lang="sl-SI" dirty="0" smtClean="0"/>
              <a:t>programom.</a:t>
            </a:r>
            <a:endParaRPr lang="sl-SI" dirty="0" smtClean="0"/>
          </a:p>
          <a:p>
            <a:pPr lvl="2"/>
            <a:r>
              <a:rPr lang="sl-SI" dirty="0" smtClean="0"/>
              <a:t>Kliknem </a:t>
            </a:r>
            <a:r>
              <a:rPr lang="sl-SI" dirty="0" smtClean="0"/>
              <a:t>na ikono in </a:t>
            </a:r>
            <a:r>
              <a:rPr lang="sl-SI" dirty="0" smtClean="0"/>
              <a:t>sledim </a:t>
            </a:r>
            <a:r>
              <a:rPr lang="sl-SI" dirty="0" smtClean="0"/>
              <a:t>navodilom, </a:t>
            </a:r>
            <a:r>
              <a:rPr lang="sl-SI" u="sng" dirty="0" smtClean="0"/>
              <a:t>dovolim</a:t>
            </a:r>
            <a:r>
              <a:rPr lang="sl-SI" dirty="0" smtClean="0"/>
              <a:t>, </a:t>
            </a:r>
            <a:r>
              <a:rPr lang="sl-SI" dirty="0" smtClean="0"/>
              <a:t>da se program naloži.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Program COBISS3 - Zaloga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Prijava</a:t>
            </a:r>
            <a:endParaRPr lang="sl-SI" dirty="0" smtClean="0"/>
          </a:p>
          <a:p>
            <a:pPr lvl="2"/>
            <a:r>
              <a:rPr lang="sl-SI" dirty="0" smtClean="0"/>
              <a:t>Uporabniško ime: </a:t>
            </a:r>
            <a:r>
              <a:rPr lang="sl-SI" dirty="0" smtClean="0"/>
              <a:t>annamaris </a:t>
            </a:r>
            <a:r>
              <a:rPr lang="sl-SI" dirty="0" smtClean="0"/>
              <a:t>(Annamaria Škabar)</a:t>
            </a:r>
          </a:p>
          <a:p>
            <a:pPr lvl="2"/>
            <a:r>
              <a:rPr lang="sl-SI" dirty="0" smtClean="0"/>
              <a:t>Geslo: svivan</a:t>
            </a:r>
          </a:p>
          <a:p>
            <a:r>
              <a:rPr lang="sl-SI" dirty="0" smtClean="0"/>
              <a:t>Popis knjige</a:t>
            </a:r>
          </a:p>
          <a:p>
            <a:pPr lvl="1"/>
            <a:r>
              <a:rPr lang="sl-SI" dirty="0" smtClean="0"/>
              <a:t>Kliknem </a:t>
            </a:r>
            <a:r>
              <a:rPr lang="sl-SI" dirty="0" smtClean="0"/>
              <a:t>na ključek pred mapo </a:t>
            </a:r>
            <a:r>
              <a:rPr lang="sl-SI" dirty="0" smtClean="0"/>
              <a:t>ZALOGA.</a:t>
            </a:r>
            <a:endParaRPr lang="sl-SI" dirty="0" smtClean="0"/>
          </a:p>
          <a:p>
            <a:pPr lvl="1"/>
            <a:r>
              <a:rPr lang="sl-SI" dirty="0" smtClean="0"/>
              <a:t>Desni klik na objekt </a:t>
            </a:r>
            <a:r>
              <a:rPr lang="sl-SI" dirty="0" smtClean="0"/>
              <a:t>GRADIVO.</a:t>
            </a:r>
            <a:endParaRPr lang="sl-SI" dirty="0" smtClean="0"/>
          </a:p>
          <a:p>
            <a:pPr lvl="1"/>
            <a:r>
              <a:rPr lang="sl-SI" dirty="0" smtClean="0"/>
              <a:t>Izberem IŠČI.</a:t>
            </a:r>
            <a:endParaRPr lang="sl-SI" dirty="0" smtClean="0"/>
          </a:p>
          <a:p>
            <a:pPr lvl="1"/>
            <a:r>
              <a:rPr lang="sl-SI" dirty="0" smtClean="0"/>
              <a:t>V masko </a:t>
            </a:r>
            <a:r>
              <a:rPr lang="sl-SI" dirty="0" smtClean="0"/>
              <a:t>zapišem </a:t>
            </a:r>
            <a:r>
              <a:rPr lang="sl-SI" dirty="0" smtClean="0"/>
              <a:t>iskalne podatke </a:t>
            </a:r>
            <a:r>
              <a:rPr lang="sl-SI" dirty="0" smtClean="0"/>
              <a:t>.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Program COBISS3 - Zaloga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/>
          <a:lstStyle/>
          <a:p>
            <a:r>
              <a:rPr lang="sl-SI" dirty="0" smtClean="0"/>
              <a:t>Popis knjige</a:t>
            </a:r>
          </a:p>
          <a:p>
            <a:pPr lvl="1"/>
            <a:r>
              <a:rPr lang="sl-SI" dirty="0" smtClean="0"/>
              <a:t>V masko </a:t>
            </a:r>
            <a:r>
              <a:rPr lang="sl-SI" dirty="0" smtClean="0"/>
              <a:t>zapišem </a:t>
            </a:r>
            <a:r>
              <a:rPr lang="sl-SI" dirty="0" smtClean="0"/>
              <a:t>iskalne podatke</a:t>
            </a:r>
          </a:p>
          <a:p>
            <a:pPr lvl="2"/>
            <a:r>
              <a:rPr lang="sl-SI" dirty="0" smtClean="0"/>
              <a:t>Ukazalno iskanje: ID=s cipa </a:t>
            </a:r>
            <a:r>
              <a:rPr lang="sl-SI" dirty="0" smtClean="0"/>
              <a:t>prepišem </a:t>
            </a:r>
            <a:r>
              <a:rPr lang="sl-SI" dirty="0" smtClean="0"/>
              <a:t>id št. cobiss (ali)</a:t>
            </a:r>
          </a:p>
          <a:p>
            <a:pPr lvl="2"/>
            <a:r>
              <a:rPr lang="sl-SI" dirty="0" smtClean="0"/>
              <a:t>Avtorja: Priimek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  <a:r>
              <a:rPr lang="sl-SI" dirty="0" smtClean="0"/>
              <a:t> Ime    (ali)</a:t>
            </a:r>
          </a:p>
          <a:p>
            <a:pPr lvl="2"/>
            <a:r>
              <a:rPr lang="sl-SI" dirty="0" smtClean="0"/>
              <a:t>Naslov      (ali)</a:t>
            </a:r>
          </a:p>
          <a:p>
            <a:pPr lvl="2"/>
            <a:r>
              <a:rPr lang="sl-SI" dirty="0" smtClean="0"/>
              <a:t>Št. ISBN – številka vezana na založnika </a:t>
            </a:r>
          </a:p>
          <a:p>
            <a:pPr lvl="2">
              <a:buNone/>
            </a:pPr>
            <a:r>
              <a:rPr lang="sl-SI" dirty="0" smtClean="0"/>
              <a:t>   (včasih pripišemo)</a:t>
            </a:r>
          </a:p>
          <a:p>
            <a:pPr lvl="2"/>
            <a:r>
              <a:rPr lang="sl-SI" dirty="0" smtClean="0"/>
              <a:t>Leto izida  </a:t>
            </a:r>
          </a:p>
          <a:p>
            <a:pPr lvl="2"/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Program COBISS3 - Zaloga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>
            <a:normAutofit/>
          </a:bodyPr>
          <a:lstStyle/>
          <a:p>
            <a:r>
              <a:rPr lang="sl-SI" dirty="0" smtClean="0"/>
              <a:t>Kliknem </a:t>
            </a:r>
            <a:r>
              <a:rPr lang="sl-SI" dirty="0" smtClean="0"/>
              <a:t>na </a:t>
            </a:r>
            <a:r>
              <a:rPr lang="sl-SI" dirty="0" smtClean="0"/>
              <a:t>POIŠČI</a:t>
            </a:r>
            <a:r>
              <a:rPr lang="sl-SI" dirty="0" smtClean="0"/>
              <a:t>.</a:t>
            </a:r>
          </a:p>
          <a:p>
            <a:pPr lvl="1"/>
            <a:r>
              <a:rPr lang="sl-SI" dirty="0" smtClean="0"/>
              <a:t>Iščem </a:t>
            </a:r>
            <a:r>
              <a:rPr lang="sl-SI" dirty="0" smtClean="0"/>
              <a:t>po katalogu </a:t>
            </a:r>
            <a:r>
              <a:rPr lang="sl-SI" b="1" dirty="0" smtClean="0"/>
              <a:t>naše knjižnice.</a:t>
            </a:r>
          </a:p>
          <a:p>
            <a:pPr lvl="1"/>
            <a:r>
              <a:rPr lang="sl-SI" b="1" dirty="0" smtClean="0"/>
              <a:t>Če </a:t>
            </a:r>
            <a:r>
              <a:rPr lang="sl-SI" b="1" dirty="0" smtClean="0"/>
              <a:t>dobim </a:t>
            </a:r>
            <a:r>
              <a:rPr lang="sl-SI" dirty="0" smtClean="0"/>
              <a:t>zaželjeno knjigo, </a:t>
            </a:r>
            <a:r>
              <a:rPr lang="sl-SI" dirty="0" smtClean="0"/>
              <a:t>kliknem </a:t>
            </a:r>
            <a:r>
              <a:rPr lang="sl-SI" dirty="0" smtClean="0"/>
              <a:t>IZBERI.</a:t>
            </a:r>
          </a:p>
          <a:p>
            <a:pPr lvl="1"/>
            <a:r>
              <a:rPr lang="sl-SI" dirty="0" smtClean="0"/>
              <a:t>Knjiga se naloži na delovno področje.           </a:t>
            </a:r>
            <a:r>
              <a:rPr lang="sl-SI" dirty="0" smtClean="0">
                <a:solidFill>
                  <a:schemeClr val="accent5"/>
                </a:solidFill>
              </a:rPr>
              <a:t>Kvadrat</a:t>
            </a:r>
            <a:r>
              <a:rPr lang="sl-SI" dirty="0" smtClean="0">
                <a:solidFill>
                  <a:schemeClr val="accent4"/>
                </a:solidFill>
              </a:rPr>
              <a:t> </a:t>
            </a:r>
            <a:r>
              <a:rPr lang="sl-SI" dirty="0" smtClean="0"/>
              <a:t>pred naslovom </a:t>
            </a:r>
            <a:r>
              <a:rPr lang="sl-SI" dirty="0" smtClean="0">
                <a:solidFill>
                  <a:schemeClr val="accent5"/>
                </a:solidFill>
              </a:rPr>
              <a:t>rjave barve</a:t>
            </a:r>
            <a:r>
              <a:rPr lang="sl-SI" dirty="0" smtClean="0"/>
              <a:t>.</a:t>
            </a:r>
          </a:p>
          <a:p>
            <a:pPr lvl="1"/>
            <a:r>
              <a:rPr lang="sl-SI" dirty="0" smtClean="0"/>
              <a:t>Če </a:t>
            </a:r>
            <a:r>
              <a:rPr lang="sl-SI" dirty="0" smtClean="0"/>
              <a:t>sem </a:t>
            </a:r>
            <a:r>
              <a:rPr lang="sl-SI" dirty="0" smtClean="0"/>
              <a:t>v dvomu, če je prava, lahko </a:t>
            </a:r>
            <a:r>
              <a:rPr lang="sl-SI" dirty="0" smtClean="0"/>
              <a:t>kliknem </a:t>
            </a:r>
            <a:r>
              <a:rPr lang="sl-SI" dirty="0" smtClean="0"/>
              <a:t>na POGLEJ in preverimo zapis.</a:t>
            </a:r>
          </a:p>
          <a:p>
            <a:pPr lvl="2"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Program COBISS3 - Zaloga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>
            <a:normAutofit/>
          </a:bodyPr>
          <a:lstStyle/>
          <a:p>
            <a:pPr lvl="1"/>
            <a:r>
              <a:rPr lang="sl-SI" dirty="0" smtClean="0"/>
              <a:t>Če knjige </a:t>
            </a:r>
            <a:r>
              <a:rPr lang="sl-SI" b="1" dirty="0" smtClean="0"/>
              <a:t>ne </a:t>
            </a:r>
            <a:r>
              <a:rPr lang="sl-SI" b="1" dirty="0" smtClean="0"/>
              <a:t>dobim</a:t>
            </a:r>
            <a:r>
              <a:rPr lang="sl-SI" dirty="0" smtClean="0"/>
              <a:t>, </a:t>
            </a:r>
            <a:r>
              <a:rPr lang="sl-SI" dirty="0" smtClean="0"/>
              <a:t>jo poščemo v vzajemnem katalogu – v skupnem katalogu vseh knjižnic sistema Cobiss.</a:t>
            </a:r>
          </a:p>
          <a:p>
            <a:r>
              <a:rPr lang="sl-SI" dirty="0" smtClean="0"/>
              <a:t>Kliknem </a:t>
            </a:r>
            <a:r>
              <a:rPr lang="sl-SI" dirty="0" smtClean="0"/>
              <a:t>COBIB.SI = vzajemni katalog</a:t>
            </a:r>
          </a:p>
          <a:p>
            <a:pPr lvl="2"/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Program COBISS3 - Zaloga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/>
          <a:lstStyle/>
          <a:p>
            <a:r>
              <a:rPr lang="sl-SI" dirty="0" smtClean="0"/>
              <a:t>Kliknem </a:t>
            </a:r>
            <a:r>
              <a:rPr lang="sl-SI" dirty="0" smtClean="0"/>
              <a:t>na gumb COBIB.SI = vzajemni katalog</a:t>
            </a:r>
          </a:p>
          <a:p>
            <a:pPr lvl="1"/>
            <a:r>
              <a:rPr lang="sl-SI" dirty="0" smtClean="0"/>
              <a:t>Glede na iskalne podatke </a:t>
            </a:r>
            <a:r>
              <a:rPr lang="sl-SI" dirty="0" smtClean="0"/>
              <a:t>se lahko naloži eden </a:t>
            </a:r>
            <a:r>
              <a:rPr lang="sl-SI" dirty="0" smtClean="0"/>
              <a:t>ali več naslov.</a:t>
            </a:r>
          </a:p>
          <a:p>
            <a:pPr lvl="1"/>
            <a:r>
              <a:rPr lang="sl-SI" dirty="0" smtClean="0"/>
              <a:t>S POGLEJ lahko preverim, </a:t>
            </a:r>
            <a:r>
              <a:rPr lang="sl-SI" dirty="0" smtClean="0"/>
              <a:t>kateri prikazani naslov resnično odgovraja knjigi, ki jo </a:t>
            </a:r>
            <a:r>
              <a:rPr lang="sl-SI" dirty="0" smtClean="0"/>
              <a:t>popisujem.</a:t>
            </a:r>
            <a:endParaRPr lang="sl-SI" dirty="0" smtClean="0"/>
          </a:p>
          <a:p>
            <a:pPr lvl="1"/>
            <a:r>
              <a:rPr lang="sl-SI" dirty="0" smtClean="0"/>
              <a:t>Ko jo </a:t>
            </a:r>
            <a:r>
              <a:rPr lang="sl-SI" dirty="0" smtClean="0"/>
              <a:t>dobim, </a:t>
            </a:r>
            <a:r>
              <a:rPr lang="sl-SI" dirty="0" smtClean="0"/>
              <a:t>jo označimo z desnim klikom in </a:t>
            </a:r>
            <a:r>
              <a:rPr lang="sl-SI" dirty="0" smtClean="0"/>
              <a:t>pritisnem </a:t>
            </a:r>
            <a:r>
              <a:rPr lang="sl-SI" dirty="0" smtClean="0"/>
              <a:t>IZBERI.</a:t>
            </a:r>
          </a:p>
          <a:p>
            <a:pPr lvl="1"/>
            <a:r>
              <a:rPr lang="sl-SI" dirty="0" smtClean="0"/>
              <a:t>Knjiga se naloži na delovno področje glavne </a:t>
            </a:r>
            <a:r>
              <a:rPr lang="sl-SI" dirty="0" smtClean="0"/>
              <a:t>maske</a:t>
            </a:r>
            <a:endParaRPr lang="sl-SI" dirty="0" smtClean="0"/>
          </a:p>
          <a:p>
            <a:pPr lvl="2"/>
            <a:r>
              <a:rPr lang="sl-SI" dirty="0" smtClean="0"/>
              <a:t>Kvadrat pred naslovom je </a:t>
            </a:r>
            <a:r>
              <a:rPr lang="sl-SI" b="1" dirty="0" smtClean="0">
                <a:solidFill>
                  <a:srgbClr val="7030A0"/>
                </a:solidFill>
              </a:rPr>
              <a:t>vijoličaste barve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3686172" cy="1066800"/>
          </a:xfrm>
        </p:spPr>
        <p:txBody>
          <a:bodyPr/>
          <a:lstStyle/>
          <a:p>
            <a:pPr algn="l"/>
            <a:r>
              <a:rPr lang="sl-SI" dirty="0" smtClean="0"/>
              <a:t>Vsebina: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325112"/>
          </a:xfrm>
        </p:spPr>
        <p:txBody>
          <a:bodyPr>
            <a:normAutofit/>
          </a:bodyPr>
          <a:lstStyle/>
          <a:p>
            <a:r>
              <a:rPr lang="it-IT" dirty="0" err="1" smtClean="0"/>
              <a:t>Kooperativn</a:t>
            </a:r>
            <a:r>
              <a:rPr lang="sl-SI" dirty="0" smtClean="0"/>
              <a:t>i</a:t>
            </a:r>
            <a:r>
              <a:rPr lang="it-IT" dirty="0" smtClean="0"/>
              <a:t> </a:t>
            </a:r>
            <a:r>
              <a:rPr lang="sl-SI" dirty="0" smtClean="0"/>
              <a:t>online bibliografski sistem - </a:t>
            </a:r>
            <a:r>
              <a:rPr lang="it-IT" dirty="0" smtClean="0"/>
              <a:t>COBISS</a:t>
            </a:r>
            <a:endParaRPr lang="sl-SI" dirty="0" smtClean="0"/>
          </a:p>
          <a:p>
            <a:pPr>
              <a:buNone/>
            </a:pPr>
            <a:endParaRPr lang="it-IT" dirty="0" smtClean="0"/>
          </a:p>
          <a:p>
            <a:r>
              <a:rPr lang="sl-SI" dirty="0" smtClean="0"/>
              <a:t>K</a:t>
            </a:r>
            <a:r>
              <a:rPr lang="it-IT" dirty="0" err="1" smtClean="0"/>
              <a:t>njižnica</a:t>
            </a:r>
            <a:r>
              <a:rPr lang="it-IT" dirty="0" smtClean="0"/>
              <a:t> </a:t>
            </a:r>
            <a:r>
              <a:rPr lang="it-IT" dirty="0" err="1" smtClean="0"/>
              <a:t>večstopenjskih</a:t>
            </a:r>
            <a:r>
              <a:rPr lang="it-IT" dirty="0" smtClean="0"/>
              <a:t> </a:t>
            </a:r>
            <a:r>
              <a:rPr lang="it-IT" dirty="0" err="1" smtClean="0"/>
              <a:t>šol</a:t>
            </a:r>
            <a:r>
              <a:rPr lang="it-IT" dirty="0" smtClean="0"/>
              <a:t> </a:t>
            </a:r>
            <a:r>
              <a:rPr lang="it-IT" dirty="0" err="1" smtClean="0"/>
              <a:t>na</a:t>
            </a:r>
            <a:r>
              <a:rPr lang="it-IT" dirty="0" smtClean="0"/>
              <a:t> </a:t>
            </a:r>
            <a:r>
              <a:rPr lang="it-IT" dirty="0" err="1" smtClean="0"/>
              <a:t>Tržaškem</a:t>
            </a:r>
            <a:r>
              <a:rPr lang="it-IT" dirty="0" smtClean="0"/>
              <a:t> v </a:t>
            </a:r>
            <a:r>
              <a:rPr lang="it-IT" dirty="0" err="1" smtClean="0"/>
              <a:t>sistemu</a:t>
            </a:r>
            <a:r>
              <a:rPr lang="it-IT" dirty="0" smtClean="0"/>
              <a:t> </a:t>
            </a:r>
            <a:r>
              <a:rPr lang="it-IT" dirty="0" err="1" smtClean="0"/>
              <a:t>Cobiss</a:t>
            </a:r>
            <a:r>
              <a:rPr lang="sl-SI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sl-SI" dirty="0" smtClean="0"/>
              <a:t>Popis knjig – osnovna pravila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err="1" smtClean="0"/>
              <a:t>Program</a:t>
            </a:r>
            <a:r>
              <a:rPr lang="sl-SI" dirty="0" smtClean="0"/>
              <a:t>ska oprema COBISS3/Zaloga, Izposoja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sl-SI" dirty="0" smtClean="0"/>
              <a:t>Program COBISS3 - Zaloga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38600" cy="4714908"/>
          </a:xfrm>
        </p:spPr>
        <p:txBody>
          <a:bodyPr>
            <a:normAutofit/>
          </a:bodyPr>
          <a:lstStyle/>
          <a:p>
            <a:r>
              <a:rPr lang="sl-SI" cap="all" dirty="0" smtClean="0"/>
              <a:t>Knjigo smo prepisali iz </a:t>
            </a:r>
            <a:r>
              <a:rPr lang="sl-SI" cap="all" dirty="0" smtClean="0">
                <a:solidFill>
                  <a:srgbClr val="FF0000"/>
                </a:solidFill>
              </a:rPr>
              <a:t>našega katloga</a:t>
            </a:r>
          </a:p>
          <a:p>
            <a:pPr lvl="1"/>
            <a:r>
              <a:rPr lang="sl-SI" cap="all" dirty="0" smtClean="0">
                <a:solidFill>
                  <a:schemeClr val="tx1"/>
                </a:solidFill>
              </a:rPr>
              <a:t>V </a:t>
            </a:r>
            <a:r>
              <a:rPr lang="sl-SI" dirty="0" smtClean="0">
                <a:solidFill>
                  <a:schemeClr val="tx1"/>
                </a:solidFill>
              </a:rPr>
              <a:t>spodnjem desnem predelu POVEZAVE </a:t>
            </a:r>
            <a:r>
              <a:rPr lang="sl-SI" dirty="0" smtClean="0">
                <a:solidFill>
                  <a:schemeClr val="tx1"/>
                </a:solidFill>
              </a:rPr>
              <a:t>kliknem </a:t>
            </a:r>
            <a:r>
              <a:rPr lang="sl-SI" dirty="0" smtClean="0">
                <a:solidFill>
                  <a:schemeClr val="tx1"/>
                </a:solidFill>
              </a:rPr>
              <a:t>na mapo POLJA (vsako polje je ena enota</a:t>
            </a:r>
            <a:r>
              <a:rPr lang="sl-SI" dirty="0" smtClean="0">
                <a:solidFill>
                  <a:schemeClr val="tx1"/>
                </a:solidFill>
              </a:rPr>
              <a:t>).</a:t>
            </a:r>
            <a:endParaRPr lang="sl-SI" dirty="0" smtClean="0">
              <a:solidFill>
                <a:schemeClr val="tx1"/>
              </a:solidFill>
            </a:endParaRPr>
          </a:p>
          <a:p>
            <a:pPr lvl="1"/>
            <a:r>
              <a:rPr lang="sl-SI" cap="all" dirty="0" smtClean="0">
                <a:solidFill>
                  <a:schemeClr val="tx1"/>
                </a:solidFill>
              </a:rPr>
              <a:t>O</a:t>
            </a:r>
            <a:r>
              <a:rPr lang="sl-SI" dirty="0" smtClean="0">
                <a:solidFill>
                  <a:schemeClr val="tx1"/>
                </a:solidFill>
              </a:rPr>
              <a:t>dpre </a:t>
            </a:r>
            <a:r>
              <a:rPr lang="sl-SI" dirty="0" smtClean="0">
                <a:solidFill>
                  <a:schemeClr val="tx1"/>
                </a:solidFill>
              </a:rPr>
              <a:t>se </a:t>
            </a:r>
            <a:r>
              <a:rPr lang="sl-SI" dirty="0" smtClean="0">
                <a:solidFill>
                  <a:schemeClr val="tx1"/>
                </a:solidFill>
              </a:rPr>
              <a:t>novo okno z vsemi enotami prepisanega </a:t>
            </a:r>
            <a:r>
              <a:rPr lang="sl-SI" dirty="0" smtClean="0">
                <a:solidFill>
                  <a:schemeClr val="tx1"/>
                </a:solidFill>
              </a:rPr>
              <a:t>naslova.</a:t>
            </a:r>
            <a:endParaRPr lang="sl-SI" dirty="0" smtClean="0">
              <a:solidFill>
                <a:schemeClr val="tx1"/>
              </a:solidFill>
            </a:endParaRP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Izberem enoto </a:t>
            </a:r>
            <a:r>
              <a:rPr lang="sl-SI" dirty="0" smtClean="0">
                <a:solidFill>
                  <a:schemeClr val="tx1"/>
                </a:solidFill>
              </a:rPr>
              <a:t>z inv. št., ki se prične s št. 4 (št. oddelkov  VŠ Sv. Ivan</a:t>
            </a:r>
            <a:r>
              <a:rPr lang="sl-SI" dirty="0" smtClean="0">
                <a:solidFill>
                  <a:schemeClr val="tx1"/>
                </a:solidFill>
              </a:rPr>
              <a:t>).</a:t>
            </a:r>
            <a:endParaRPr lang="sl-SI" dirty="0" smtClean="0">
              <a:solidFill>
                <a:schemeClr val="tx1"/>
              </a:solidFill>
            </a:endParaRP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Naslov se naloži na delovno področje – spredaj </a:t>
            </a:r>
            <a:r>
              <a:rPr lang="sl-SI" dirty="0" smtClean="0">
                <a:solidFill>
                  <a:schemeClr val="accent4"/>
                </a:solidFill>
              </a:rPr>
              <a:t>kvadrat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rgbClr val="C00000"/>
                </a:solidFill>
              </a:rPr>
              <a:t>rjave </a:t>
            </a:r>
            <a:r>
              <a:rPr lang="sl-SI" dirty="0" smtClean="0">
                <a:solidFill>
                  <a:srgbClr val="C00000"/>
                </a:solidFill>
              </a:rPr>
              <a:t>barve.</a:t>
            </a:r>
            <a:endParaRPr lang="sl-SI" dirty="0" smtClean="0">
              <a:solidFill>
                <a:srgbClr val="C00000"/>
              </a:solidFill>
            </a:endParaRPr>
          </a:p>
          <a:p>
            <a:pPr lvl="1"/>
            <a:endParaRPr lang="it-IT" cap="all" dirty="0">
              <a:solidFill>
                <a:schemeClr val="tx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KNJIGO SMO PREPISALI IZ </a:t>
            </a:r>
            <a:r>
              <a:rPr lang="sl-SI" dirty="0" smtClean="0">
                <a:solidFill>
                  <a:srgbClr val="FF0000"/>
                </a:solidFill>
              </a:rPr>
              <a:t>VZAJEMNEGA KATALOGA, COBIB.SI</a:t>
            </a:r>
          </a:p>
          <a:p>
            <a:r>
              <a:rPr lang="sl-SI" dirty="0" smtClean="0"/>
              <a:t>Desni klik in </a:t>
            </a:r>
            <a:r>
              <a:rPr lang="sl-SI" dirty="0" smtClean="0"/>
              <a:t>izberem </a:t>
            </a:r>
            <a:r>
              <a:rPr lang="sl-SI" dirty="0" smtClean="0"/>
              <a:t>metodo DODAJ NOVO POLJE (3. pod črto</a:t>
            </a:r>
            <a:r>
              <a:rPr lang="sl-SI" dirty="0" smtClean="0"/>
              <a:t>).</a:t>
            </a:r>
            <a:endParaRPr lang="sl-SI" dirty="0" smtClean="0"/>
          </a:p>
          <a:p>
            <a:r>
              <a:rPr lang="sl-SI" dirty="0" smtClean="0"/>
              <a:t>Odpre </a:t>
            </a:r>
            <a:r>
              <a:rPr lang="sl-SI" dirty="0" smtClean="0"/>
              <a:t>se </a:t>
            </a:r>
            <a:r>
              <a:rPr lang="sl-SI" dirty="0" smtClean="0"/>
              <a:t>okno z </a:t>
            </a:r>
            <a:r>
              <a:rPr lang="sl-SI" dirty="0" smtClean="0"/>
              <a:t>masko </a:t>
            </a:r>
            <a:r>
              <a:rPr lang="sl-SI" dirty="0" smtClean="0"/>
              <a:t>z urejevalnikom za popis enote.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sl-SI" dirty="0" smtClean="0"/>
              <a:t>Razmnožitev polja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25112"/>
          </a:xfrm>
        </p:spPr>
        <p:txBody>
          <a:bodyPr/>
          <a:lstStyle/>
          <a:p>
            <a:r>
              <a:rPr lang="sl-SI" dirty="0" smtClean="0"/>
              <a:t>Desni klik na naslov</a:t>
            </a:r>
          </a:p>
          <a:p>
            <a:r>
              <a:rPr lang="sl-SI" dirty="0" smtClean="0"/>
              <a:t>Izberem </a:t>
            </a:r>
            <a:r>
              <a:rPr lang="sl-SI" dirty="0" smtClean="0"/>
              <a:t>orodje RAZMNOŽEVANJE POLJA</a:t>
            </a:r>
          </a:p>
          <a:p>
            <a:r>
              <a:rPr lang="sl-SI" dirty="0" smtClean="0"/>
              <a:t>Dopolnim </a:t>
            </a:r>
            <a:r>
              <a:rPr lang="sl-SI" dirty="0" smtClean="0"/>
              <a:t>masko</a:t>
            </a:r>
          </a:p>
          <a:p>
            <a:pPr lvl="1"/>
            <a:r>
              <a:rPr lang="sl-SI" dirty="0" smtClean="0"/>
              <a:t>Število polj – </a:t>
            </a:r>
            <a:r>
              <a:rPr lang="sl-SI" dirty="0" smtClean="0"/>
              <a:t>zapišem število </a:t>
            </a:r>
            <a:r>
              <a:rPr lang="sl-SI" dirty="0" smtClean="0"/>
              <a:t>enakih knjig </a:t>
            </a:r>
          </a:p>
          <a:p>
            <a:pPr lvl="1"/>
            <a:r>
              <a:rPr lang="sl-SI" dirty="0" smtClean="0"/>
              <a:t>Kliknem </a:t>
            </a:r>
            <a:r>
              <a:rPr lang="sl-SI" dirty="0" smtClean="0"/>
              <a:t>v okno UREJEVALNIK POLJ</a:t>
            </a:r>
          </a:p>
          <a:p>
            <a:pPr lvl="1"/>
            <a:r>
              <a:rPr lang="sl-SI" dirty="0" smtClean="0"/>
              <a:t>Kliknem  </a:t>
            </a:r>
            <a:r>
              <a:rPr lang="sl-SI" dirty="0" smtClean="0"/>
              <a:t>V </a:t>
            </a:r>
            <a:r>
              <a:rPr lang="sl-SI" dirty="0" smtClean="0"/>
              <a:t>REDU.</a:t>
            </a:r>
            <a:endParaRPr lang="sl-SI" dirty="0" smtClean="0"/>
          </a:p>
          <a:p>
            <a:pPr lvl="1"/>
            <a:r>
              <a:rPr lang="sl-SI" dirty="0" smtClean="0"/>
              <a:t>Odpre se </a:t>
            </a:r>
            <a:r>
              <a:rPr lang="sl-SI" dirty="0" smtClean="0"/>
              <a:t>maska </a:t>
            </a:r>
            <a:r>
              <a:rPr lang="sl-SI" dirty="0" smtClean="0"/>
              <a:t>s polji za popis </a:t>
            </a:r>
            <a:r>
              <a:rPr lang="sl-SI" dirty="0" smtClean="0"/>
              <a:t>enote.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MASKA: urejevalnik polj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Dopolnimo masko. Obvezna polja:</a:t>
            </a:r>
          </a:p>
          <a:p>
            <a:pPr lvl="1"/>
            <a:r>
              <a:rPr lang="sl-SI" dirty="0" smtClean="0"/>
              <a:t>Podlokacija (spustni seznam oddelkov)</a:t>
            </a:r>
          </a:p>
          <a:p>
            <a:pPr lvl="1"/>
            <a:r>
              <a:rPr lang="sl-SI" dirty="0" smtClean="0"/>
              <a:t>Interna oznaka (dodatna lokacija – VČASIH)</a:t>
            </a:r>
          </a:p>
          <a:p>
            <a:pPr lvl="1"/>
            <a:r>
              <a:rPr lang="sl-SI" dirty="0" smtClean="0"/>
              <a:t>UDK (spustni seznam)</a:t>
            </a:r>
          </a:p>
          <a:p>
            <a:pPr lvl="1"/>
            <a:r>
              <a:rPr lang="sl-SI" dirty="0" smtClean="0"/>
              <a:t>ABC in drugo (se prepiše programsko)</a:t>
            </a:r>
          </a:p>
          <a:p>
            <a:pPr lvl="1"/>
            <a:r>
              <a:rPr lang="sl-SI" dirty="0" smtClean="0"/>
              <a:t>Števec inv. štev</a:t>
            </a:r>
            <a:r>
              <a:rPr lang="sl-SI" dirty="0" smtClean="0"/>
              <a:t>. (spustni seznam – izberem Sv. Ivan)</a:t>
            </a:r>
            <a:endParaRPr lang="sl-SI" dirty="0" smtClean="0"/>
          </a:p>
          <a:p>
            <a:pPr lvl="1"/>
            <a:r>
              <a:rPr lang="sl-SI" dirty="0" smtClean="0"/>
              <a:t>Opomba n (stanje knjige- potrgana, ... podpis ...)</a:t>
            </a:r>
          </a:p>
          <a:p>
            <a:pPr lvl="1"/>
            <a:r>
              <a:rPr lang="sl-SI" dirty="0" smtClean="0"/>
              <a:t>Opomba r (staro inv. štev.)</a:t>
            </a:r>
          </a:p>
          <a:p>
            <a:pPr lvl="1"/>
            <a:r>
              <a:rPr lang="sl-SI" dirty="0" smtClean="0"/>
              <a:t>Nabava (ko kliknemo na gumb, </a:t>
            </a:r>
            <a:r>
              <a:rPr lang="sl-SI" dirty="0" smtClean="0"/>
              <a:t>se </a:t>
            </a:r>
            <a:r>
              <a:rPr lang="sl-SI" dirty="0" smtClean="0"/>
              <a:t>odpre novo okno)</a:t>
            </a:r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MASKA: urejevalnik polj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25112"/>
          </a:xfrm>
        </p:spPr>
        <p:txBody>
          <a:bodyPr>
            <a:normAutofit/>
          </a:bodyPr>
          <a:lstStyle/>
          <a:p>
            <a:pPr lvl="1"/>
            <a:r>
              <a:rPr lang="sl-SI" dirty="0" smtClean="0"/>
              <a:t>SPODAJ: kliknem </a:t>
            </a:r>
            <a:r>
              <a:rPr lang="sl-SI" dirty="0" smtClean="0"/>
              <a:t>na </a:t>
            </a:r>
            <a:r>
              <a:rPr lang="sl-SI" dirty="0" smtClean="0"/>
              <a:t>3. </a:t>
            </a:r>
            <a:r>
              <a:rPr lang="sl-SI" dirty="0" smtClean="0"/>
              <a:t>gumb DOLOČI ŠTEVILKO (progamsko se vpiše inventarna številka in datum inventarizacije</a:t>
            </a:r>
            <a:r>
              <a:rPr lang="sl-SI" dirty="0" smtClean="0"/>
              <a:t>).</a:t>
            </a:r>
            <a:endParaRPr lang="sl-SI" dirty="0" smtClean="0"/>
          </a:p>
          <a:p>
            <a:pPr lvl="1"/>
            <a:r>
              <a:rPr lang="sl-SI" dirty="0" smtClean="0"/>
              <a:t>Kliknem </a:t>
            </a:r>
            <a:r>
              <a:rPr lang="sl-SI" dirty="0" smtClean="0"/>
              <a:t>na spodnji </a:t>
            </a:r>
            <a:r>
              <a:rPr lang="sl-SI" dirty="0" smtClean="0"/>
              <a:t>4. </a:t>
            </a:r>
            <a:r>
              <a:rPr lang="sl-SI" dirty="0" smtClean="0"/>
              <a:t>gumb IZPIŠI </a:t>
            </a:r>
            <a:r>
              <a:rPr lang="sl-SI" dirty="0" smtClean="0"/>
              <a:t>NALEPKE.</a:t>
            </a:r>
            <a:endParaRPr lang="sl-SI" dirty="0" smtClean="0"/>
          </a:p>
          <a:p>
            <a:pPr lvl="1"/>
            <a:r>
              <a:rPr lang="sl-SI" dirty="0" smtClean="0"/>
              <a:t>Po izpisu nalepke </a:t>
            </a:r>
            <a:r>
              <a:rPr lang="sl-SI" dirty="0" smtClean="0"/>
              <a:t>kliknem </a:t>
            </a:r>
            <a:r>
              <a:rPr lang="sl-SI" dirty="0" smtClean="0"/>
              <a:t>na gumb V REDU.</a:t>
            </a:r>
          </a:p>
          <a:p>
            <a:pPr lvl="1"/>
            <a:r>
              <a:rPr lang="sl-SI" dirty="0" smtClean="0"/>
              <a:t>Vpisana </a:t>
            </a:r>
            <a:r>
              <a:rPr lang="sl-SI" dirty="0" smtClean="0"/>
              <a:t>knjiga se </a:t>
            </a:r>
            <a:r>
              <a:rPr lang="sl-SI" dirty="0" smtClean="0"/>
              <a:t>naloži </a:t>
            </a:r>
            <a:r>
              <a:rPr lang="sl-SI" dirty="0" smtClean="0"/>
              <a:t>na delovno področje.</a:t>
            </a:r>
          </a:p>
          <a:p>
            <a:pPr lvl="1"/>
            <a:r>
              <a:rPr lang="sl-SI" dirty="0" smtClean="0"/>
              <a:t>Nalepko </a:t>
            </a:r>
            <a:r>
              <a:rPr lang="sl-SI" dirty="0" smtClean="0"/>
              <a:t>prilepim </a:t>
            </a:r>
            <a:r>
              <a:rPr lang="sl-SI" dirty="0" smtClean="0"/>
              <a:t>na zadnjo platnico knjige, desno zgoraj.</a:t>
            </a:r>
          </a:p>
          <a:p>
            <a:pPr lvl="1"/>
            <a:r>
              <a:rPr lang="sl-SI" dirty="0" smtClean="0"/>
              <a:t>V knjigi, navadno za naslovno str., nad cipom </a:t>
            </a:r>
            <a:r>
              <a:rPr lang="sl-SI" dirty="0" smtClean="0"/>
              <a:t>zapišem </a:t>
            </a:r>
            <a:r>
              <a:rPr lang="sl-SI" dirty="0" smtClean="0"/>
              <a:t>inv. št. in jo </a:t>
            </a:r>
            <a:r>
              <a:rPr lang="sl-SI" dirty="0" smtClean="0"/>
              <a:t>žigosam.</a:t>
            </a:r>
            <a:endParaRPr lang="sl-SI" dirty="0" smtClean="0"/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sl-SI" dirty="0" smtClean="0"/>
              <a:t>Nalepke zaloga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34"/>
            <a:ext cx="398371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2500298" y="235743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ODDELEK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71472" y="300037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POSTAVITEV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28596" y="364331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AVTOR</a:t>
            </a:r>
          </a:p>
          <a:p>
            <a:pPr algn="ctr"/>
            <a:r>
              <a:rPr lang="sl-SI" dirty="0" smtClean="0"/>
              <a:t>ZNAČNICA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42910" y="450057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NASLOV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28596" y="521495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ČRTNA KODA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357422" y="5857892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INVENTARNA ŠTEVILKA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786578" y="3643314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IME </a:t>
            </a:r>
          </a:p>
          <a:p>
            <a:r>
              <a:rPr lang="sl-SI" dirty="0" smtClean="0"/>
              <a:t>KNJIŽNICE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500826" y="57150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AKONIM VZ. KNJ.</a:t>
            </a:r>
            <a:endParaRPr lang="it-IT" dirty="0"/>
          </a:p>
        </p:txBody>
      </p:sp>
      <p:cxnSp>
        <p:nvCxnSpPr>
          <p:cNvPr id="21" name="Connettore 2 20"/>
          <p:cNvCxnSpPr>
            <a:stCxn id="12" idx="2"/>
          </p:cNvCxnSpPr>
          <p:nvPr/>
        </p:nvCxnSpPr>
        <p:spPr>
          <a:xfrm rot="5400000">
            <a:off x="2939417" y="2930586"/>
            <a:ext cx="416486" cy="8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2143108" y="328612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4" idx="3"/>
          </p:cNvCxnSpPr>
          <p:nvPr/>
        </p:nvCxnSpPr>
        <p:spPr>
          <a:xfrm>
            <a:off x="1928794" y="3966480"/>
            <a:ext cx="571504" cy="3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1857356" y="4429132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5400000" flipH="1" flipV="1">
            <a:off x="2143108" y="4714884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rot="5400000" flipH="1" flipV="1">
            <a:off x="3108315" y="5536421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>
            <a:off x="6286512" y="3929066"/>
            <a:ext cx="571504" cy="37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19" idx="1"/>
          </p:cNvCxnSpPr>
          <p:nvPr/>
        </p:nvCxnSpPr>
        <p:spPr>
          <a:xfrm rot="10800000">
            <a:off x="5786446" y="5214950"/>
            <a:ext cx="714380" cy="684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sl-SI" dirty="0" smtClean="0"/>
              <a:t>Nalepke zaloga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518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57694"/>
            <a:ext cx="3214710" cy="20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285992"/>
            <a:ext cx="36589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000232" y="5000636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ZNAČNICA - NASLOV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rot="5400000" flipH="1" flipV="1">
            <a:off x="2821769" y="425053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10800000" flipV="1">
            <a:off x="4500562" y="4929198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285984" y="557214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INTERNA OZNAKA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/>
          <a:lstStyle/>
          <a:p>
            <a:r>
              <a:rPr lang="sl-SI" dirty="0" smtClean="0"/>
              <a:t>Inventarna številka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Inv. št. je devetmestno število</a:t>
            </a:r>
          </a:p>
          <a:p>
            <a:r>
              <a:rPr lang="sl-SI" dirty="0" smtClean="0"/>
              <a:t>Oddelki iste večstopenjske šole se prično z isto številko:</a:t>
            </a:r>
          </a:p>
          <a:p>
            <a:pPr lvl="1"/>
            <a:r>
              <a:rPr lang="sl-SI" dirty="0" smtClean="0"/>
              <a:t>Dolina – 1   (100002122)</a:t>
            </a:r>
          </a:p>
          <a:p>
            <a:pPr lvl="1"/>
            <a:r>
              <a:rPr lang="sl-SI" dirty="0" smtClean="0"/>
              <a:t>Opčine – 2  (200014237)</a:t>
            </a:r>
          </a:p>
          <a:p>
            <a:pPr lvl="1"/>
            <a:r>
              <a:rPr lang="sl-SI" dirty="0" smtClean="0"/>
              <a:t>Nabrežina – 3  (300000097)</a:t>
            </a:r>
          </a:p>
          <a:p>
            <a:pPr lvl="1"/>
            <a:r>
              <a:rPr lang="sl-SI" dirty="0" smtClean="0"/>
              <a:t>Sv. Ivan – 4  (400000048)</a:t>
            </a:r>
          </a:p>
          <a:p>
            <a:pPr lvl="1"/>
            <a:r>
              <a:rPr lang="sl-SI" dirty="0" smtClean="0"/>
              <a:t>Sv. Jakob – 05  (500001117)</a:t>
            </a:r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SEGMENT: Izposoja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Kliknemo ključek pred mapo IZPOSOJA</a:t>
            </a:r>
          </a:p>
          <a:p>
            <a:pPr lvl="1"/>
            <a:r>
              <a:rPr lang="sl-SI" dirty="0" smtClean="0"/>
              <a:t>Desni klik </a:t>
            </a:r>
            <a:r>
              <a:rPr lang="sl-SI" dirty="0" smtClean="0"/>
              <a:t>-</a:t>
            </a:r>
            <a:r>
              <a:rPr lang="sl-SI" dirty="0" smtClean="0"/>
              <a:t> </a:t>
            </a:r>
            <a:r>
              <a:rPr lang="sl-SI" dirty="0" smtClean="0"/>
              <a:t>ČLAN</a:t>
            </a:r>
          </a:p>
          <a:p>
            <a:pPr lvl="1"/>
            <a:r>
              <a:rPr lang="sl-SI" dirty="0" smtClean="0"/>
              <a:t>Odpre </a:t>
            </a:r>
            <a:r>
              <a:rPr lang="sl-SI" dirty="0" smtClean="0"/>
              <a:t>se </a:t>
            </a:r>
            <a:r>
              <a:rPr lang="sl-SI" dirty="0" smtClean="0"/>
              <a:t>maska, ki jo </a:t>
            </a:r>
            <a:r>
              <a:rPr lang="sl-SI" dirty="0" smtClean="0"/>
              <a:t>izpolnim.</a:t>
            </a:r>
            <a:endParaRPr lang="sl-SI" dirty="0" smtClean="0"/>
          </a:p>
          <a:p>
            <a:r>
              <a:rPr lang="sl-SI" dirty="0" smtClean="0"/>
              <a:t>Ko sem </a:t>
            </a:r>
            <a:r>
              <a:rPr lang="sl-SI" dirty="0" smtClean="0"/>
              <a:t>vpisal </a:t>
            </a:r>
            <a:r>
              <a:rPr lang="sl-SI" dirty="0" smtClean="0"/>
              <a:t>člane, lahko pričnem z izposojo</a:t>
            </a:r>
          </a:p>
          <a:p>
            <a:pPr lvl="1"/>
            <a:r>
              <a:rPr lang="sl-SI" dirty="0" smtClean="0"/>
              <a:t>Desni klik ČLAN, izberem </a:t>
            </a:r>
            <a:r>
              <a:rPr lang="sl-SI" dirty="0" smtClean="0"/>
              <a:t>IŠČI.</a:t>
            </a:r>
            <a:endParaRPr lang="sl-SI" dirty="0" smtClean="0"/>
          </a:p>
          <a:p>
            <a:pPr lvl="1"/>
            <a:r>
              <a:rPr lang="sl-SI" dirty="0" smtClean="0"/>
              <a:t>V oknu napišem ševilko izkaznice ali ime </a:t>
            </a:r>
            <a:r>
              <a:rPr lang="sl-SI" dirty="0" smtClean="0"/>
              <a:t>učenca.</a:t>
            </a:r>
            <a:endParaRPr lang="sl-SI" dirty="0" smtClean="0"/>
          </a:p>
          <a:p>
            <a:pPr lvl="1"/>
            <a:r>
              <a:rPr lang="sl-SI" dirty="0" smtClean="0"/>
              <a:t>Ime se mi prepiše na delovno </a:t>
            </a:r>
            <a:r>
              <a:rPr lang="sl-SI" dirty="0" smtClean="0"/>
              <a:t>področje.</a:t>
            </a:r>
            <a:endParaRPr lang="sl-SI" dirty="0" smtClean="0"/>
          </a:p>
          <a:p>
            <a:pPr lvl="1"/>
            <a:r>
              <a:rPr lang="sl-SI" dirty="0" smtClean="0"/>
              <a:t>Desni klik na ime. Iz menuja izberem DOMAČA </a:t>
            </a:r>
            <a:r>
              <a:rPr lang="sl-SI" dirty="0" smtClean="0"/>
              <a:t>KNJIŽNICA.</a:t>
            </a:r>
            <a:endParaRPr lang="sl-SI" dirty="0" smtClean="0"/>
          </a:p>
          <a:p>
            <a:pPr lvl="1"/>
            <a:r>
              <a:rPr lang="sl-SI" dirty="0" smtClean="0"/>
              <a:t>Vpišem inv. štev. knjige, kliknem </a:t>
            </a:r>
            <a:r>
              <a:rPr lang="sl-SI" dirty="0" smtClean="0"/>
              <a:t>IZPOSODI.</a:t>
            </a:r>
            <a:endParaRPr lang="sl-SI" dirty="0" smtClean="0"/>
          </a:p>
          <a:p>
            <a:pPr lvl="1"/>
            <a:r>
              <a:rPr lang="sl-SI" dirty="0" smtClean="0"/>
              <a:t>Izposojena knjiga se prepiše zgoraj.</a:t>
            </a:r>
          </a:p>
          <a:p>
            <a:pPr lvl="1"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SEGMENT: Izposoja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25112"/>
          </a:xfrm>
        </p:spPr>
        <p:txBody>
          <a:bodyPr>
            <a:normAutofit/>
          </a:bodyPr>
          <a:lstStyle/>
          <a:p>
            <a:r>
              <a:rPr lang="sl-SI" dirty="0" smtClean="0"/>
              <a:t>VRAČANJE</a:t>
            </a:r>
          </a:p>
          <a:p>
            <a:pPr lvl="1"/>
            <a:r>
              <a:rPr lang="sl-SI" dirty="0" smtClean="0"/>
              <a:t>Isto kot za izposojo.</a:t>
            </a:r>
          </a:p>
          <a:p>
            <a:pPr lvl="1"/>
            <a:r>
              <a:rPr lang="sl-SI" dirty="0" smtClean="0"/>
              <a:t>Ko imam na delovnem področju seznam izposojenih knjig, z desnim klikom označim knjigo, ki jo učenec vrača, kliknem VRNI.</a:t>
            </a:r>
          </a:p>
          <a:p>
            <a:pPr lvl="1"/>
            <a:r>
              <a:rPr lang="sl-SI" dirty="0" smtClean="0"/>
              <a:t>Knjigo na podoben način lahko tudi PODALJŠAM. </a:t>
            </a:r>
          </a:p>
          <a:p>
            <a:pPr lvl="1"/>
            <a:r>
              <a:rPr lang="sl-SI" dirty="0" smtClean="0"/>
              <a:t>Ko uredim, kliknem na ZAPRI.</a:t>
            </a:r>
          </a:p>
          <a:p>
            <a:pPr lvl="1"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Segment: IZPOSOJA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HITREJŠE ISKANJE ČLANOV – UČENCEV</a:t>
            </a:r>
          </a:p>
          <a:p>
            <a:pPr lvl="1"/>
            <a:r>
              <a:rPr lang="sl-SI" dirty="0" smtClean="0"/>
              <a:t>Ko sem vpisal vse učence, si lahko ustvarim </a:t>
            </a:r>
            <a:r>
              <a:rPr lang="sl-SI" dirty="0" smtClean="0"/>
              <a:t>poizvedbe.</a:t>
            </a:r>
            <a:endParaRPr lang="it-IT" dirty="0" smtClean="0"/>
          </a:p>
          <a:p>
            <a:r>
              <a:rPr lang="sl-SI" dirty="0" smtClean="0"/>
              <a:t>Priprava POIZVEDBE (prikaže se v levem kotu spodaj)</a:t>
            </a:r>
          </a:p>
          <a:p>
            <a:pPr lvl="1"/>
            <a:r>
              <a:rPr lang="sl-SI" dirty="0" smtClean="0"/>
              <a:t>IZPOSOJA, desni klik ČLAN, </a:t>
            </a:r>
            <a:r>
              <a:rPr lang="sl-SI" dirty="0" smtClean="0"/>
              <a:t>IŠČI.</a:t>
            </a:r>
            <a:endParaRPr lang="sl-SI" dirty="0" smtClean="0"/>
          </a:p>
          <a:p>
            <a:pPr lvl="1"/>
            <a:r>
              <a:rPr lang="sl-SI" dirty="0" smtClean="0"/>
              <a:t>V oknu </a:t>
            </a:r>
            <a:r>
              <a:rPr lang="sl-SI" dirty="0" smtClean="0"/>
              <a:t>zamenjam </a:t>
            </a:r>
            <a:r>
              <a:rPr lang="sl-SI" dirty="0" smtClean="0"/>
              <a:t>s pomočjo puščice iskalno ime (metodo) – oddelek/letnik šole, kliknemo </a:t>
            </a:r>
            <a:r>
              <a:rPr lang="sl-SI" dirty="0" smtClean="0"/>
              <a:t>POIŠČI.</a:t>
            </a:r>
            <a:endParaRPr lang="sl-SI" dirty="0" smtClean="0"/>
          </a:p>
          <a:p>
            <a:pPr lvl="1"/>
            <a:r>
              <a:rPr lang="sl-SI" dirty="0" smtClean="0"/>
              <a:t>Naloži </a:t>
            </a:r>
            <a:r>
              <a:rPr lang="sl-SI" dirty="0" smtClean="0"/>
              <a:t>se </a:t>
            </a:r>
            <a:r>
              <a:rPr lang="sl-SI" dirty="0" smtClean="0"/>
              <a:t>mi seznam učencev, ki sem prej poiskal.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it-IT" sz="3100" b="1" dirty="0" err="1" smtClean="0"/>
              <a:t>Kooperativn</a:t>
            </a:r>
            <a:r>
              <a:rPr lang="sl-SI" sz="3100" b="1" dirty="0" smtClean="0"/>
              <a:t>i</a:t>
            </a:r>
            <a:r>
              <a:rPr lang="it-IT" sz="3100" b="1" dirty="0" smtClean="0"/>
              <a:t> </a:t>
            </a:r>
            <a:r>
              <a:rPr lang="sl-SI" sz="3100" b="1" dirty="0" smtClean="0"/>
              <a:t>online bibliografski sistem - </a:t>
            </a:r>
            <a:r>
              <a:rPr lang="it-IT" sz="3100" b="1" dirty="0" smtClean="0"/>
              <a:t>COBISS</a:t>
            </a:r>
            <a:r>
              <a:rPr lang="sl-SI" dirty="0" smtClean="0"/>
              <a:t/>
            </a:r>
            <a:br>
              <a:rPr lang="sl-SI" dirty="0" smtClean="0"/>
            </a:br>
            <a:endParaRPr lang="it-IT" dirty="0"/>
          </a:p>
        </p:txBody>
      </p:sp>
      <p:pic>
        <p:nvPicPr>
          <p:cNvPr id="4" name="Segnaposto contenuto 3" descr="cobiss_si_250x49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2786058"/>
            <a:ext cx="2214578" cy="466725"/>
          </a:xfrm>
        </p:spPr>
      </p:pic>
      <p:sp>
        <p:nvSpPr>
          <p:cNvPr id="8" name="CasellaDiTesto 7"/>
          <p:cNvSpPr txBox="1"/>
          <p:nvPr/>
        </p:nvSpPr>
        <p:spPr>
          <a:xfrm>
            <a:off x="500034" y="228599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Virtualna knjižnica Slovenije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0034" y="3500438"/>
            <a:ext cx="42148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00FF"/>
                </a:solidFill>
              </a:rPr>
              <a:t>COBIB.SI – VZAJEMNI KATALOG</a:t>
            </a:r>
          </a:p>
          <a:p>
            <a:r>
              <a:rPr lang="sl-SI" sz="2000" dirty="0" smtClean="0"/>
              <a:t>Vzajemna bibliografska-kataložna </a:t>
            </a:r>
          </a:p>
          <a:p>
            <a:r>
              <a:rPr lang="sl-SI" sz="2000" dirty="0" smtClean="0"/>
              <a:t>baza podatkov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00034" y="4572008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(Vključenih 430 slovenskih knjižnic)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00628" y="2285992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l-SI" dirty="0" smtClean="0"/>
              <a:t> BOLGARIJA – COBIB.BO</a:t>
            </a:r>
          </a:p>
          <a:p>
            <a:pPr>
              <a:buFont typeface="Wingdings" pitchFamily="2" charset="2"/>
              <a:buChar char="§"/>
            </a:pPr>
            <a:r>
              <a:rPr lang="sl-SI" dirty="0" smtClean="0"/>
              <a:t> BOSNA in HERCEGOVINA                            		          COBIB.BH</a:t>
            </a:r>
          </a:p>
          <a:p>
            <a:pPr>
              <a:buFont typeface="Wingdings" pitchFamily="2" charset="2"/>
              <a:buChar char="§"/>
            </a:pPr>
            <a:r>
              <a:rPr lang="sl-SI" dirty="0" smtClean="0"/>
              <a:t> ČRNA GORA – COBIB.CG</a:t>
            </a:r>
          </a:p>
          <a:p>
            <a:pPr>
              <a:buFont typeface="Wingdings" pitchFamily="2" charset="2"/>
              <a:buChar char="§"/>
            </a:pPr>
            <a:r>
              <a:rPr lang="sl-SI" dirty="0" smtClean="0"/>
              <a:t> SRBIJA – COBIB.SR</a:t>
            </a:r>
          </a:p>
          <a:p>
            <a:pPr>
              <a:buFont typeface="Wingdings" pitchFamily="2" charset="2"/>
              <a:buChar char="§"/>
            </a:pPr>
            <a:r>
              <a:rPr lang="sl-SI" dirty="0" smtClean="0"/>
              <a:t> MAKEDONIJA – COBIB.MK</a:t>
            </a:r>
          </a:p>
          <a:p>
            <a:pPr>
              <a:buFont typeface="Wingdings" pitchFamily="2" charset="2"/>
              <a:buChar char="§"/>
            </a:pPr>
            <a:r>
              <a:rPr lang="sl-SI" dirty="0" smtClean="0"/>
              <a:t> ALBANIJA – COBIB.AL</a:t>
            </a:r>
          </a:p>
          <a:p>
            <a:pPr>
              <a:buFont typeface="Wingdings" pitchFamily="2" charset="2"/>
              <a:buChar char="§"/>
            </a:pPr>
            <a:r>
              <a:rPr lang="sl-SI" dirty="0" smtClean="0"/>
              <a:t> HRVAŠKA</a:t>
            </a:r>
          </a:p>
          <a:p>
            <a:pPr>
              <a:buFont typeface="Wingdings" pitchFamily="2" charset="2"/>
              <a:buChar char="§"/>
            </a:pPr>
            <a:r>
              <a:rPr lang="sl-SI" dirty="0" smtClean="0"/>
              <a:t> KOSOVO </a:t>
            </a:r>
          </a:p>
          <a:p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rot="10800000" flipV="1">
            <a:off x="3214678" y="1571612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429256" y="1571612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142976" y="5429264"/>
            <a:ext cx="5469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Sistem upravlja in stalno nadgrajuje </a:t>
            </a:r>
          </a:p>
          <a:p>
            <a:r>
              <a:rPr lang="sl-SI" dirty="0" smtClean="0"/>
              <a:t>Institut informacijskih znanosti - IZUM iz Maribora</a:t>
            </a:r>
          </a:p>
          <a:p>
            <a:r>
              <a:rPr lang="sl-SI" dirty="0" smtClean="0">
                <a:hlinkClick r:id="rId4"/>
              </a:rPr>
              <a:t>www.izum.si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9" grpId="0" build="p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sl-SI" dirty="0" smtClean="0"/>
              <a:t>Segment: IZPOSOJA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Priprava POIZVEDBE (prikaže se v levem kotu spodaj)</a:t>
            </a:r>
          </a:p>
          <a:p>
            <a:pPr lvl="1"/>
            <a:r>
              <a:rPr lang="sl-SI" dirty="0" smtClean="0"/>
              <a:t>Kliknem </a:t>
            </a:r>
            <a:r>
              <a:rPr lang="sl-SI" dirty="0" smtClean="0"/>
              <a:t>na gumb SHRANI POIZVEDBO, </a:t>
            </a:r>
            <a:r>
              <a:rPr lang="sl-SI" dirty="0" smtClean="0"/>
              <a:t>poimenujem </a:t>
            </a:r>
            <a:r>
              <a:rPr lang="sl-SI" dirty="0" smtClean="0"/>
              <a:t>poizvedbo, </a:t>
            </a:r>
            <a:r>
              <a:rPr lang="sl-SI" dirty="0" smtClean="0"/>
              <a:t>kliknem V REDU.</a:t>
            </a:r>
            <a:endParaRPr lang="sl-SI" dirty="0" smtClean="0"/>
          </a:p>
          <a:p>
            <a:pPr lvl="1"/>
            <a:r>
              <a:rPr lang="sl-SI" dirty="0" smtClean="0"/>
              <a:t>Zapremo okno Iskanje – Član z gumbom </a:t>
            </a:r>
            <a:r>
              <a:rPr lang="sl-SI" dirty="0" smtClean="0"/>
              <a:t>ZAPRI.</a:t>
            </a:r>
            <a:endParaRPr lang="sl-SI" dirty="0" smtClean="0"/>
          </a:p>
          <a:p>
            <a:pPr lvl="1"/>
            <a:r>
              <a:rPr lang="sl-SI" dirty="0" smtClean="0"/>
              <a:t>Ko </a:t>
            </a:r>
            <a:r>
              <a:rPr lang="sl-SI" dirty="0" smtClean="0"/>
              <a:t>bom </a:t>
            </a:r>
            <a:r>
              <a:rPr lang="sl-SI" dirty="0" smtClean="0"/>
              <a:t>prihodnjič </a:t>
            </a:r>
            <a:r>
              <a:rPr lang="sl-SI" dirty="0" smtClean="0"/>
              <a:t>kliknil </a:t>
            </a:r>
            <a:r>
              <a:rPr lang="sl-SI" dirty="0" smtClean="0"/>
              <a:t>na gumb ČLAN, </a:t>
            </a:r>
            <a:r>
              <a:rPr lang="sl-SI" dirty="0" smtClean="0"/>
              <a:t>bom </a:t>
            </a:r>
            <a:r>
              <a:rPr lang="sl-SI" dirty="0" smtClean="0"/>
              <a:t>spodaj levo, predel poizvedbe, </a:t>
            </a:r>
            <a:r>
              <a:rPr lang="sl-SI" dirty="0" smtClean="0"/>
              <a:t>dobil </a:t>
            </a:r>
            <a:r>
              <a:rPr lang="sl-SI" dirty="0" smtClean="0"/>
              <a:t>mapo z imenom poizvedbe</a:t>
            </a:r>
          </a:p>
          <a:p>
            <a:pPr lvl="1"/>
            <a:r>
              <a:rPr lang="sl-SI" dirty="0" smtClean="0"/>
              <a:t>Ko </a:t>
            </a:r>
            <a:r>
              <a:rPr lang="sl-SI" dirty="0" smtClean="0"/>
              <a:t>sposojam </a:t>
            </a:r>
            <a:r>
              <a:rPr lang="sl-SI" dirty="0" smtClean="0"/>
              <a:t>gradivo za tisti razred, </a:t>
            </a:r>
            <a:r>
              <a:rPr lang="sl-SI" dirty="0" smtClean="0"/>
              <a:t>kliknem </a:t>
            </a:r>
            <a:r>
              <a:rPr lang="sl-SI" dirty="0" smtClean="0"/>
              <a:t>na poizvedbo, </a:t>
            </a:r>
            <a:r>
              <a:rPr lang="sl-SI" dirty="0" smtClean="0"/>
              <a:t>izberem </a:t>
            </a:r>
            <a:r>
              <a:rPr lang="sl-SI" dirty="0" smtClean="0"/>
              <a:t>vse člane in jih </a:t>
            </a:r>
            <a:r>
              <a:rPr lang="sl-SI" dirty="0" smtClean="0"/>
              <a:t>naložim </a:t>
            </a:r>
            <a:r>
              <a:rPr lang="sl-SI" dirty="0" smtClean="0"/>
              <a:t>na delovano področje. Sledi navadna izposoja.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</a:t>
            </a:r>
            <a:r>
              <a:rPr lang="it-IT" dirty="0" err="1" smtClean="0"/>
              <a:t>njižnica</a:t>
            </a:r>
            <a:r>
              <a:rPr lang="it-IT" dirty="0" smtClean="0"/>
              <a:t> </a:t>
            </a:r>
            <a:r>
              <a:rPr lang="it-IT" dirty="0" err="1" smtClean="0"/>
              <a:t>večstopenjskih</a:t>
            </a:r>
            <a:r>
              <a:rPr lang="it-IT" dirty="0" smtClean="0"/>
              <a:t> </a:t>
            </a:r>
            <a:r>
              <a:rPr lang="it-IT" dirty="0" err="1" smtClean="0"/>
              <a:t>šol</a:t>
            </a:r>
            <a:r>
              <a:rPr lang="it-IT" dirty="0" smtClean="0"/>
              <a:t> </a:t>
            </a:r>
            <a:r>
              <a:rPr lang="it-IT" dirty="0" err="1" smtClean="0"/>
              <a:t>na</a:t>
            </a:r>
            <a:r>
              <a:rPr lang="it-IT" dirty="0" smtClean="0"/>
              <a:t> </a:t>
            </a:r>
            <a:r>
              <a:rPr lang="it-IT" dirty="0" err="1" smtClean="0"/>
              <a:t>Tržaškem</a:t>
            </a:r>
            <a:r>
              <a:rPr lang="it-IT" dirty="0" smtClean="0"/>
              <a:t> v </a:t>
            </a:r>
            <a:r>
              <a:rPr lang="it-IT" dirty="0" err="1" smtClean="0"/>
              <a:t>sistemu</a:t>
            </a:r>
            <a:r>
              <a:rPr lang="it-IT" dirty="0" smtClean="0"/>
              <a:t> </a:t>
            </a:r>
            <a:r>
              <a:rPr lang="it-IT" dirty="0" err="1" smtClean="0"/>
              <a:t>Cobiss</a:t>
            </a:r>
            <a:r>
              <a:rPr lang="sl-SI" dirty="0" smtClean="0"/>
              <a:t> - </a:t>
            </a:r>
            <a:r>
              <a:rPr lang="sl-SI" dirty="0" smtClean="0">
                <a:hlinkClick r:id="rId2"/>
              </a:rPr>
              <a:t>DROPC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Ena izmed 430 knjižnic, ki sestavljajo Kooperativni online bibliografski sistem Cobiss</a:t>
            </a:r>
          </a:p>
          <a:p>
            <a:r>
              <a:rPr lang="sl-SI" dirty="0" smtClean="0"/>
              <a:t>V isti sistem sta vključeni tudi Narodna in študijska knjižnica in Knjižnica Dušana Černeta, ki ima svoj sedež na ul. </a:t>
            </a:r>
            <a:r>
              <a:rPr lang="sl-SI" dirty="0" smtClean="0"/>
              <a:t>Donizetti</a:t>
            </a:r>
            <a:endParaRPr lang="sl-SI" dirty="0" smtClean="0"/>
          </a:p>
          <a:p>
            <a:r>
              <a:rPr lang="sl-SI" dirty="0" smtClean="0"/>
              <a:t>Velika večina  šolskih knjižnic v Sloveniji</a:t>
            </a:r>
          </a:p>
          <a:p>
            <a:r>
              <a:rPr lang="sl-SI" dirty="0" smtClean="0"/>
              <a:t>Naša knjižnica je postala polnopravna članica decembra 2006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</a:t>
            </a:r>
            <a:r>
              <a:rPr lang="it-IT" dirty="0" err="1" smtClean="0"/>
              <a:t>njižnica</a:t>
            </a:r>
            <a:r>
              <a:rPr lang="it-IT" dirty="0" smtClean="0"/>
              <a:t> </a:t>
            </a:r>
            <a:r>
              <a:rPr lang="it-IT" dirty="0" err="1" smtClean="0"/>
              <a:t>večstopenjskih</a:t>
            </a:r>
            <a:r>
              <a:rPr lang="it-IT" dirty="0" smtClean="0"/>
              <a:t> </a:t>
            </a:r>
            <a:r>
              <a:rPr lang="it-IT" dirty="0" err="1" smtClean="0"/>
              <a:t>šol</a:t>
            </a:r>
            <a:r>
              <a:rPr lang="it-IT" dirty="0" smtClean="0"/>
              <a:t> </a:t>
            </a:r>
            <a:r>
              <a:rPr lang="it-IT" dirty="0" err="1" smtClean="0"/>
              <a:t>na</a:t>
            </a:r>
            <a:r>
              <a:rPr lang="it-IT" dirty="0" smtClean="0"/>
              <a:t> </a:t>
            </a:r>
            <a:r>
              <a:rPr lang="it-IT" dirty="0" err="1" smtClean="0"/>
              <a:t>Tržaškem</a:t>
            </a:r>
            <a:r>
              <a:rPr lang="it-IT" dirty="0" smtClean="0"/>
              <a:t> v </a:t>
            </a:r>
            <a:r>
              <a:rPr lang="it-IT" dirty="0" err="1" smtClean="0"/>
              <a:t>sistemu</a:t>
            </a:r>
            <a:r>
              <a:rPr lang="it-IT" dirty="0" smtClean="0"/>
              <a:t> </a:t>
            </a:r>
            <a:r>
              <a:rPr lang="it-IT" dirty="0" err="1" smtClean="0"/>
              <a:t>Cobiss</a:t>
            </a:r>
            <a:r>
              <a:rPr lang="sl-SI" dirty="0" smtClean="0"/>
              <a:t> - DROPC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Knjižnico sestavljajo vse šolske knjižnice večstopenjskih šol na Tržaskem (29)</a:t>
            </a:r>
          </a:p>
          <a:p>
            <a:r>
              <a:rPr lang="sl-SI" dirty="0" smtClean="0"/>
              <a:t>Vključene so tudi knjižnice otroških vrtcev večstopenjske šole Opčine (6)</a:t>
            </a:r>
          </a:p>
          <a:p>
            <a:r>
              <a:rPr lang="sl-SI" dirty="0" smtClean="0"/>
              <a:t>Do danes ima naša knjižnica </a:t>
            </a:r>
            <a:r>
              <a:rPr lang="it-IT" dirty="0" smtClean="0"/>
              <a:t>7.727</a:t>
            </a:r>
            <a:r>
              <a:rPr lang="sl-SI" dirty="0" smtClean="0"/>
              <a:t> </a:t>
            </a:r>
            <a:r>
              <a:rPr lang="sl-SI" u="sng" dirty="0" smtClean="0"/>
              <a:t>zapisov</a:t>
            </a:r>
            <a:r>
              <a:rPr lang="sl-SI" dirty="0" smtClean="0"/>
              <a:t> ... </a:t>
            </a:r>
          </a:p>
          <a:p>
            <a:pPr lvl="1">
              <a:buNone/>
            </a:pPr>
            <a:r>
              <a:rPr lang="sl-SI" dirty="0" smtClean="0"/>
              <a:t> KNJIG, ki se RAZLIKUJEJO po:</a:t>
            </a:r>
          </a:p>
          <a:p>
            <a:pPr lvl="1"/>
            <a:r>
              <a:rPr lang="sl-SI" dirty="0" smtClean="0"/>
              <a:t>avtorju,</a:t>
            </a:r>
          </a:p>
          <a:p>
            <a:pPr lvl="1"/>
            <a:r>
              <a:rPr lang="sl-SI" dirty="0" smtClean="0"/>
              <a:t>naslovu,</a:t>
            </a:r>
          </a:p>
          <a:p>
            <a:pPr lvl="1"/>
            <a:r>
              <a:rPr lang="sl-SI" dirty="0" smtClean="0"/>
              <a:t>izdaji (leto, ponatis, založba).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</a:t>
            </a:r>
            <a:r>
              <a:rPr lang="it-IT" dirty="0" err="1" smtClean="0"/>
              <a:t>njižnica</a:t>
            </a:r>
            <a:r>
              <a:rPr lang="it-IT" dirty="0" smtClean="0"/>
              <a:t> </a:t>
            </a:r>
            <a:r>
              <a:rPr lang="it-IT" dirty="0" err="1" smtClean="0"/>
              <a:t>večstopenjskih</a:t>
            </a:r>
            <a:r>
              <a:rPr lang="it-IT" dirty="0" smtClean="0"/>
              <a:t> </a:t>
            </a:r>
            <a:r>
              <a:rPr lang="it-IT" dirty="0" err="1" smtClean="0"/>
              <a:t>šol</a:t>
            </a:r>
            <a:r>
              <a:rPr lang="it-IT" dirty="0" smtClean="0"/>
              <a:t> </a:t>
            </a:r>
            <a:r>
              <a:rPr lang="it-IT" dirty="0" err="1" smtClean="0"/>
              <a:t>na</a:t>
            </a:r>
            <a:r>
              <a:rPr lang="it-IT" dirty="0" smtClean="0"/>
              <a:t> </a:t>
            </a:r>
            <a:r>
              <a:rPr lang="it-IT" dirty="0" err="1" smtClean="0"/>
              <a:t>Tržaškem</a:t>
            </a:r>
            <a:r>
              <a:rPr lang="it-IT" dirty="0" smtClean="0"/>
              <a:t> v </a:t>
            </a:r>
            <a:r>
              <a:rPr lang="it-IT" dirty="0" err="1" smtClean="0"/>
              <a:t>sistemu</a:t>
            </a:r>
            <a:r>
              <a:rPr lang="it-IT" dirty="0" smtClean="0"/>
              <a:t> </a:t>
            </a:r>
            <a:r>
              <a:rPr lang="it-IT" dirty="0" err="1" smtClean="0"/>
              <a:t>Cobiss</a:t>
            </a:r>
            <a:r>
              <a:rPr lang="sl-SI" dirty="0" smtClean="0"/>
              <a:t> - DROPC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.... oziroma 17.715  </a:t>
            </a:r>
            <a:r>
              <a:rPr lang="sl-SI" u="sng" dirty="0" smtClean="0"/>
              <a:t>enot</a:t>
            </a:r>
          </a:p>
          <a:p>
            <a:pPr lvl="1"/>
            <a:r>
              <a:rPr lang="sl-SI" dirty="0" smtClean="0"/>
              <a:t>POSAMEZNA knjiga, ki jo ima knjižnica</a:t>
            </a:r>
          </a:p>
          <a:p>
            <a:pPr lvl="1">
              <a:buNone/>
            </a:pPr>
            <a:endParaRPr lang="sl-SI" dirty="0" smtClean="0"/>
          </a:p>
          <a:p>
            <a:pPr lvl="2"/>
            <a:r>
              <a:rPr lang="sl-SI" dirty="0" smtClean="0"/>
              <a:t>Niko Grafenauer, Pedenjped</a:t>
            </a:r>
            <a:endParaRPr lang="it-IT" dirty="0"/>
          </a:p>
        </p:txBody>
      </p:sp>
      <p:pic>
        <p:nvPicPr>
          <p:cNvPr id="4" name="Segnaposto contenuto 3" descr="cobiss_si_250x49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143380"/>
            <a:ext cx="2214578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sl-SI" dirty="0" smtClean="0"/>
              <a:t>Popis knjige – osnovna pravila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Vzajemni bibliografski katalog - COBIB</a:t>
            </a:r>
          </a:p>
          <a:p>
            <a:pPr lvl="1"/>
            <a:r>
              <a:rPr lang="sl-SI" dirty="0" smtClean="0"/>
              <a:t>Vsaka knjiga se popiše samo </a:t>
            </a:r>
            <a:r>
              <a:rPr lang="sl-SI" dirty="0" smtClean="0"/>
              <a:t>enkrat.</a:t>
            </a:r>
            <a:endParaRPr lang="sl-SI" dirty="0" smtClean="0"/>
          </a:p>
          <a:p>
            <a:pPr lvl="1"/>
            <a:r>
              <a:rPr lang="sl-SI" dirty="0" smtClean="0"/>
              <a:t>Ostali knjižničarji popis knjige samo prepišejo v svoj katalog in mu dodajo postavitev (določijo, kje se knjiga nahaja) – TO BOMO DELALI MI.</a:t>
            </a:r>
          </a:p>
          <a:p>
            <a:pPr lvl="1"/>
            <a:r>
              <a:rPr lang="sl-SI" dirty="0" smtClean="0"/>
              <a:t>Pri prepisu moramo paziti, da prepišemo točno tisto knjigo, ki jo držimo v roki.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Popis knjige – osnovna pravila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sl-SI" dirty="0" smtClean="0"/>
              <a:t>Katalog naše knjižnice šteje trenutno 7.727 zapisov, to se pravi naslov </a:t>
            </a:r>
            <a:r>
              <a:rPr lang="sl-SI" dirty="0" smtClean="0"/>
              <a:t>različnih bibliografskih gradiv:  knjige, cd-romi, zgoščenke. </a:t>
            </a:r>
            <a:endParaRPr lang="sl-SI" dirty="0" smtClean="0"/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sl-SI" dirty="0" smtClean="0"/>
              <a:t>Če imamo v rokah </a:t>
            </a:r>
            <a:r>
              <a:rPr lang="sl-SI" dirty="0" smtClean="0"/>
              <a:t>gradivo</a:t>
            </a:r>
            <a:r>
              <a:rPr lang="sl-SI" dirty="0" smtClean="0"/>
              <a:t>, ki smo ga mi ali kdo drug že vpisal, ga ne prepišemo ampak zabeležimo samo dodatno enoto. (Program opomni: ZAPIS ŽE OBSTAJA V VAŠI LOKALNI BAZI PODATKOV.)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sl-SI" dirty="0" smtClean="0"/>
              <a:t>Popis knjige – osnovna pravila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KJE DOBIMO PODATKE O KNJIGI?</a:t>
            </a:r>
          </a:p>
          <a:p>
            <a:pPr lvl="1"/>
            <a:r>
              <a:rPr lang="sl-SI" dirty="0" smtClean="0"/>
              <a:t>Naslovna stran</a:t>
            </a:r>
          </a:p>
          <a:p>
            <a:pPr lvl="1"/>
            <a:r>
              <a:rPr lang="sl-SI" dirty="0" smtClean="0"/>
              <a:t>Kolofon</a:t>
            </a:r>
          </a:p>
          <a:p>
            <a:pPr lvl="1"/>
            <a:r>
              <a:rPr lang="sl-SI" dirty="0" smtClean="0"/>
              <a:t>CIP </a:t>
            </a:r>
          </a:p>
          <a:p>
            <a:pPr lvl="1"/>
            <a:r>
              <a:rPr lang="sl-SI" dirty="0" smtClean="0"/>
              <a:t>Ovoj, če ne dobim podatkov drugje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815</TotalTime>
  <Words>1383</Words>
  <Application>Microsoft Office PowerPoint</Application>
  <PresentationFormat>Presentazione su schermo (4:3)</PresentationFormat>
  <Paragraphs>216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Tramonto</vt:lpstr>
      <vt:lpstr>KOOPERATIVNI ONLINE BIBLIOGRAFSKI SISTEM in SERVIS  COBISS</vt:lpstr>
      <vt:lpstr>Vsebina:</vt:lpstr>
      <vt:lpstr> Kooperativni online bibliografski sistem - COBISS </vt:lpstr>
      <vt:lpstr>Knjižnica večstopenjskih šol na Tržaškem v sistemu Cobiss - DROPC</vt:lpstr>
      <vt:lpstr>Knjižnica večstopenjskih šol na Tržaškem v sistemu Cobiss - DROPC</vt:lpstr>
      <vt:lpstr>Knjižnica večstopenjskih šol na Tržaškem v sistemu Cobiss - DROPC</vt:lpstr>
      <vt:lpstr>Popis knjige – osnovna pravila</vt:lpstr>
      <vt:lpstr>Popis knjige – osnovna pravila</vt:lpstr>
      <vt:lpstr>Popis knjige – osnovna pravila</vt:lpstr>
      <vt:lpstr>Popis knjige  PODATKI</vt:lpstr>
      <vt:lpstr>Popis knjige  PODATKI</vt:lpstr>
      <vt:lpstr>Popis knjige  PODATKI</vt:lpstr>
      <vt:lpstr>Popis knjig – kataložni listek (CIP)</vt:lpstr>
      <vt:lpstr>Program COBISS3 - Zaloga</vt:lpstr>
      <vt:lpstr>Program COBISS3 - Zaloga</vt:lpstr>
      <vt:lpstr>Program COBISS3 - Zaloga</vt:lpstr>
      <vt:lpstr>Program COBISS3 - Zaloga</vt:lpstr>
      <vt:lpstr>Program COBISS3 - Zaloga</vt:lpstr>
      <vt:lpstr>Program COBISS3 - Zaloga</vt:lpstr>
      <vt:lpstr>Program COBISS3 - Zaloga</vt:lpstr>
      <vt:lpstr>Razmnožitev polja</vt:lpstr>
      <vt:lpstr>MASKA: urejevalnik polj</vt:lpstr>
      <vt:lpstr>MASKA: urejevalnik polj</vt:lpstr>
      <vt:lpstr>Nalepke zaloga</vt:lpstr>
      <vt:lpstr>Nalepke zaloga</vt:lpstr>
      <vt:lpstr>Inventarna številka</vt:lpstr>
      <vt:lpstr>SEGMENT: Izposoja</vt:lpstr>
      <vt:lpstr>SEGMENT: Izposoja</vt:lpstr>
      <vt:lpstr>Segment: IZPOSOJA</vt:lpstr>
      <vt:lpstr>Segment: IZPOSOJA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KOOPERATIVNI ONLINE BIBLIOGRAFSKI SISTEM - COBISS</dc:title>
  <dc:creator> </dc:creator>
  <cp:lastModifiedBy> </cp:lastModifiedBy>
  <cp:revision>18</cp:revision>
  <dcterms:created xsi:type="dcterms:W3CDTF">2014-03-13T20:23:34Z</dcterms:created>
  <dcterms:modified xsi:type="dcterms:W3CDTF">2014-03-18T16:43:42Z</dcterms:modified>
</cp:coreProperties>
</file>